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  <p:sldMasterId id="2147483666" r:id="rId2"/>
  </p:sldMasterIdLst>
  <p:notesMasterIdLst>
    <p:notesMasterId r:id="rId4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Lato" panose="020F0502020204030203" pitchFamily="34" charset="0"/>
      <p:regular r:id="rId47"/>
      <p:bold r:id="rId48"/>
      <p:italic r:id="rId49"/>
      <p:boldItalic r:id="rId50"/>
    </p:embeddedFont>
    <p:embeddedFont>
      <p:font typeface="Raleway" pitchFamily="2" charset="77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39" d="100"/>
          <a:sy n="139" d="100"/>
        </p:scale>
        <p:origin x="176" y="5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cd7e40cf4a_0_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cd7e40cf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cdd78bca7f_3_7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2cdd78bca7f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cdd78bca7f_3_75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2cdd78bca7f_3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cdd78bca7f_3_79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2cdd78bca7f_3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cdd78bca7f_3_83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2cdd78bca7f_3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cd7e40cf4a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cd7e40cf4a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cdd78bca7f_3_9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2cdd78bca7f_3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cdd78bca7f_3_95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g2cdd78bca7f_3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cdd78bca7f_3_99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2cdd78bca7f_3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cdd78bca7f_3_103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2cdd78bca7f_3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cdd78bca7f_3_10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2cdd78bca7f_3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cd7e40cf4a_0_4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2cd7e40cf4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cdd78bca7f_3_115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2cdd78bca7f_3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cd7e40cf4a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cd7e40cf4a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cd7e40cf4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cd7e40cf4a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cdd78bca7f_3_11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g2cdd78bca7f_3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cdd78bca7f_3_119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2cdd78bca7f_3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cdd78bca7f_3_143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2cdd78bca7f_3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cd7e40cf4a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cd7e40cf4a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cd7e40cf4a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cd7e40cf4a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cd7e40cf4a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cd7e40cf4a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cd7e40cf4a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cd7e40cf4a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cd7e40cf4a_0_8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2cd7e40cf4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cd7e40cf4a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cd7e40cf4a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cd7e40cf4a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cd7e40cf4a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cd7e40cf4a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cd7e40cf4a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cd7e40cf4a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cd7e40cf4a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cd7e40cf4a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cd7e40cf4a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cd7e40cf4a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2cd7e40cf4a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cdd78bca7f_3_139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g2cdd78bca7f_3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cdd78bca7f_3_14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g2cdd78bca7f_3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cdd78bca7f_3_15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2cdd78bca7f_3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d1f5e0b9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2d1f5e0b9b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cd7e40cf4a_0_12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cd7e40cf4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cd7e40cf4a_0_16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2cd7e40cf4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cd7e40cf4a_0_2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cd7e40cf4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cd7e40cf4a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cd7e40cf4a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cd7e40cf4a_0_28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2cd7e40cf4a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cdd78bca7f_3_6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2cdd78bca7f_3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67" y="685799"/>
            <a:ext cx="4572548" cy="342899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"/>
              <a:buNone/>
              <a:defRPr sz="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N5HTOlOuD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2raUn82kd48?feature=oembed" TargetMode="Externa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7" cy="5143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2" title="Session 2 Vide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/>
          <p:nvPr/>
        </p:nvSpPr>
        <p:spPr>
          <a:xfrm>
            <a:off x="19800" y="1717550"/>
            <a:ext cx="91044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latin typeface="Raleway"/>
                <a:ea typeface="Raleway"/>
                <a:cs typeface="Raleway"/>
                <a:sym typeface="Raleway"/>
              </a:rPr>
              <a:t>What does </a:t>
            </a:r>
            <a:r>
              <a:rPr lang="en-US" sz="4400">
                <a:solidFill>
                  <a:srgbClr val="2C6DA0"/>
                </a:solidFill>
                <a:latin typeface="Raleway"/>
                <a:ea typeface="Raleway"/>
                <a:cs typeface="Raleway"/>
                <a:sym typeface="Raleway"/>
              </a:rPr>
              <a:t>“fall forward”</a:t>
            </a:r>
            <a:r>
              <a:rPr lang="en-US" sz="4400">
                <a:latin typeface="Raleway"/>
                <a:ea typeface="Raleway"/>
                <a:cs typeface="Raleway"/>
                <a:sym typeface="Raleway"/>
              </a:rPr>
              <a:t> mean?</a:t>
            </a:r>
            <a:endParaRPr sz="440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latin typeface="Raleway"/>
                <a:ea typeface="Raleway"/>
                <a:cs typeface="Raleway"/>
                <a:sym typeface="Raleway"/>
              </a:rPr>
              <a:t>What is the </a:t>
            </a:r>
            <a:r>
              <a:rPr lang="en-US" sz="4400">
                <a:solidFill>
                  <a:srgbClr val="2C6DA0"/>
                </a:solidFill>
                <a:latin typeface="Raleway"/>
                <a:ea typeface="Raleway"/>
                <a:cs typeface="Raleway"/>
                <a:sym typeface="Raleway"/>
              </a:rPr>
              <a:t>“gift of long suffering”</a:t>
            </a:r>
            <a:r>
              <a:rPr lang="en-US" sz="4400">
                <a:latin typeface="Raleway"/>
                <a:ea typeface="Raleway"/>
                <a:cs typeface="Raleway"/>
                <a:sym typeface="Raleway"/>
              </a:rPr>
              <a:t>?</a:t>
            </a:r>
            <a:endParaRPr sz="44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79" name="Google Shape;17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0325"/>
            <a:ext cx="8839201" cy="1021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7" cy="5143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0"/>
            <a:ext cx="9071924" cy="5143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9"/>
          <p:cNvPicPr preferRelativeResize="0"/>
          <p:nvPr/>
        </p:nvPicPr>
        <p:blipFill rotWithShape="1">
          <a:blip r:embed="rId4">
            <a:alphaModFix/>
          </a:blip>
          <a:srcRect b="23844"/>
          <a:stretch/>
        </p:blipFill>
        <p:spPr>
          <a:xfrm>
            <a:off x="1524000" y="125800"/>
            <a:ext cx="6096000" cy="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0"/>
          <p:cNvSpPr txBox="1"/>
          <p:nvPr/>
        </p:nvSpPr>
        <p:spPr>
          <a:xfrm>
            <a:off x="1297350" y="2110050"/>
            <a:ext cx="654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Raleway"/>
                <a:ea typeface="Raleway"/>
                <a:cs typeface="Raleway"/>
                <a:sym typeface="Raleway"/>
              </a:rPr>
              <a:t>What Does </a:t>
            </a:r>
            <a:r>
              <a:rPr lang="en-US" sz="4800" b="1">
                <a:solidFill>
                  <a:srgbClr val="4E8227"/>
                </a:solidFill>
                <a:latin typeface="Raleway"/>
                <a:ea typeface="Raleway"/>
                <a:cs typeface="Raleway"/>
                <a:sym typeface="Raleway"/>
              </a:rPr>
              <a:t>CV</a:t>
            </a:r>
            <a:r>
              <a:rPr lang="en-US" sz="4800">
                <a:latin typeface="Raleway"/>
                <a:ea typeface="Raleway"/>
                <a:cs typeface="Raleway"/>
                <a:sym typeface="Raleway"/>
              </a:rPr>
              <a:t> Mean?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7" name="Google Shape;21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600" y="137200"/>
            <a:ext cx="1692401" cy="203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1"/>
          <p:cNvSpPr txBox="1"/>
          <p:nvPr/>
        </p:nvSpPr>
        <p:spPr>
          <a:xfrm>
            <a:off x="0" y="2171550"/>
            <a:ext cx="9144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Raleway"/>
                <a:ea typeface="Raleway"/>
                <a:cs typeface="Raleway"/>
                <a:sym typeface="Raleway"/>
              </a:rPr>
              <a:t>What is a </a:t>
            </a:r>
            <a:r>
              <a:rPr lang="en-US" sz="4000" b="1">
                <a:solidFill>
                  <a:srgbClr val="4E8227"/>
                </a:solidFill>
                <a:latin typeface="Raleway"/>
                <a:ea typeface="Raleway"/>
                <a:cs typeface="Raleway"/>
                <a:sym typeface="Raleway"/>
              </a:rPr>
              <a:t>Personal Statement?</a:t>
            </a:r>
            <a:endParaRPr sz="40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4" name="Google Shape;224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600" y="137200"/>
            <a:ext cx="1692401" cy="203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0"/>
            <a:ext cx="9071925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42"/>
          <p:cNvSpPr/>
          <p:nvPr/>
        </p:nvSpPr>
        <p:spPr>
          <a:xfrm>
            <a:off x="3120400" y="1457325"/>
            <a:ext cx="2906100" cy="45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0"/>
            <a:ext cx="9071925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0"/>
            <a:ext cx="9071925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/>
          <p:nvPr/>
        </p:nvSpPr>
        <p:spPr>
          <a:xfrm>
            <a:off x="264300" y="1591975"/>
            <a:ext cx="8615400" cy="1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I am aiming to become a P.E. teacher. I am passionate about sports but I would also like to work in a teaching environment. Right now I am eager to acquire as many skills as I can. I have done part time work in retail and wherever I work I have always been hard working and reliable.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246" name="Google Shape;24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5"/>
          <p:cNvSpPr txBox="1"/>
          <p:nvPr/>
        </p:nvSpPr>
        <p:spPr>
          <a:xfrm>
            <a:off x="0" y="436825"/>
            <a:ext cx="9144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4E8227"/>
                </a:solidFill>
                <a:latin typeface="Raleway"/>
                <a:ea typeface="Raleway"/>
                <a:cs typeface="Raleway"/>
                <a:sym typeface="Raleway"/>
              </a:rPr>
              <a:t>Alice Noble</a:t>
            </a:r>
            <a:endParaRPr sz="40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8" name="Google Shape;248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8325" y="386787"/>
            <a:ext cx="949149" cy="9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46"/>
          <p:cNvSpPr txBox="1"/>
          <p:nvPr/>
        </p:nvSpPr>
        <p:spPr>
          <a:xfrm>
            <a:off x="218550" y="139850"/>
            <a:ext cx="87069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Raleway"/>
                <a:ea typeface="Raleway"/>
                <a:cs typeface="Raleway"/>
                <a:sym typeface="Raleway"/>
              </a:rPr>
              <a:t>A good CV won’t guarantee a good job but it could help you get… </a:t>
            </a:r>
            <a:endParaRPr sz="40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5" name="Google Shape;255;p46"/>
          <p:cNvSpPr txBox="1"/>
          <p:nvPr/>
        </p:nvSpPr>
        <p:spPr>
          <a:xfrm>
            <a:off x="218550" y="1555850"/>
            <a:ext cx="4397700" cy="28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ato"/>
              <a:buChar char="●"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A discussion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ato"/>
              <a:buChar char="●"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An interview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ato"/>
              <a:buChar char="●"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A trial period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ato"/>
              <a:buChar char="●"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A good reputation</a:t>
            </a:r>
            <a:endParaRPr sz="30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47"/>
          <p:cNvSpPr txBox="1"/>
          <p:nvPr/>
        </p:nvSpPr>
        <p:spPr>
          <a:xfrm>
            <a:off x="218550" y="139850"/>
            <a:ext cx="87069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Raleway"/>
                <a:ea typeface="Raleway"/>
                <a:cs typeface="Raleway"/>
                <a:sym typeface="Raleway"/>
              </a:rPr>
              <a:t>A good CV won’t guarantee a good job but it could help you get… </a:t>
            </a:r>
            <a:endParaRPr sz="40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2" name="Google Shape;262;p47"/>
          <p:cNvSpPr txBox="1"/>
          <p:nvPr/>
        </p:nvSpPr>
        <p:spPr>
          <a:xfrm>
            <a:off x="218550" y="1555850"/>
            <a:ext cx="4397700" cy="28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ato"/>
              <a:buChar char="●"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A discussion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8227"/>
              </a:buClr>
              <a:buSzPts val="3000"/>
              <a:buFont typeface="Lato"/>
              <a:buChar char="●"/>
            </a:pPr>
            <a:r>
              <a:rPr lang="en-US" sz="3000" b="1">
                <a:solidFill>
                  <a:srgbClr val="4E8227"/>
                </a:solidFill>
                <a:latin typeface="Lato"/>
                <a:ea typeface="Lato"/>
                <a:cs typeface="Lato"/>
                <a:sym typeface="Lato"/>
              </a:rPr>
              <a:t>An interview</a:t>
            </a:r>
            <a:endParaRPr sz="3000" b="1">
              <a:solidFill>
                <a:srgbClr val="4E822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ato"/>
              <a:buChar char="●"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A trial period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ato"/>
              <a:buChar char="●"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A good reputation</a:t>
            </a:r>
            <a:endParaRPr sz="30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8"/>
          <p:cNvSpPr txBox="1"/>
          <p:nvPr/>
        </p:nvSpPr>
        <p:spPr>
          <a:xfrm>
            <a:off x="58500" y="122700"/>
            <a:ext cx="90270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Raleway"/>
                <a:ea typeface="Raleway"/>
                <a:cs typeface="Raleway"/>
                <a:sym typeface="Raleway"/>
              </a:rPr>
              <a:t>A good CV should include as much information as possible. </a:t>
            </a:r>
            <a:endParaRPr sz="340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Raleway"/>
                <a:ea typeface="Raleway"/>
                <a:cs typeface="Raleway"/>
                <a:sym typeface="Raleway"/>
              </a:rPr>
              <a:t>True or False?</a:t>
            </a:r>
            <a:endParaRPr sz="34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9" name="Google Shape;269;p48"/>
          <p:cNvSpPr txBox="1"/>
          <p:nvPr/>
        </p:nvSpPr>
        <p:spPr>
          <a:xfrm>
            <a:off x="218550" y="1834525"/>
            <a:ext cx="7873800" cy="18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False: you should only include certain information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False: you should include as little information as possible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True: that’s exactly what a CV is for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7" cy="5143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9"/>
          <p:cNvSpPr txBox="1"/>
          <p:nvPr/>
        </p:nvSpPr>
        <p:spPr>
          <a:xfrm>
            <a:off x="58500" y="122700"/>
            <a:ext cx="90270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Raleway"/>
                <a:ea typeface="Raleway"/>
                <a:cs typeface="Raleway"/>
                <a:sym typeface="Raleway"/>
              </a:rPr>
              <a:t>A good CV should include as much information as possible. </a:t>
            </a:r>
            <a:endParaRPr sz="340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Raleway"/>
                <a:ea typeface="Raleway"/>
                <a:cs typeface="Raleway"/>
                <a:sym typeface="Raleway"/>
              </a:rPr>
              <a:t>True or False?</a:t>
            </a:r>
            <a:endParaRPr sz="34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6" name="Google Shape;276;p49"/>
          <p:cNvSpPr txBox="1"/>
          <p:nvPr/>
        </p:nvSpPr>
        <p:spPr>
          <a:xfrm>
            <a:off x="218550" y="1834525"/>
            <a:ext cx="7873800" cy="18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8227"/>
              </a:buClr>
              <a:buSzPts val="2400"/>
              <a:buFont typeface="Lato"/>
              <a:buChar char="●"/>
            </a:pPr>
            <a:r>
              <a:rPr lang="en-US" sz="2400" b="1">
                <a:solidFill>
                  <a:srgbClr val="4E8227"/>
                </a:solidFill>
                <a:latin typeface="Lato"/>
                <a:ea typeface="Lato"/>
                <a:cs typeface="Lato"/>
                <a:sym typeface="Lato"/>
              </a:rPr>
              <a:t>False: you should only include certain information</a:t>
            </a:r>
            <a:endParaRPr sz="2400" b="1">
              <a:solidFill>
                <a:srgbClr val="4E822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False: you should include as little information as possible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Char char="●"/>
            </a:pPr>
            <a:r>
              <a:rPr lang="en-US" sz="2400">
                <a:latin typeface="Lato"/>
                <a:ea typeface="Lato"/>
                <a:cs typeface="Lato"/>
                <a:sym typeface="Lato"/>
              </a:rPr>
              <a:t>True: that’s exactly what a CV is for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50"/>
          <p:cNvSpPr txBox="1"/>
          <p:nvPr/>
        </p:nvSpPr>
        <p:spPr>
          <a:xfrm>
            <a:off x="58500" y="122700"/>
            <a:ext cx="90270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latin typeface="Raleway"/>
                <a:ea typeface="Raleway"/>
                <a:cs typeface="Raleway"/>
                <a:sym typeface="Raleway"/>
              </a:rPr>
              <a:t>How long on average does it take for a recruiter to make a decision on a CV?</a:t>
            </a:r>
            <a:endParaRPr sz="38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3" name="Google Shape;283;p50"/>
          <p:cNvSpPr txBox="1"/>
          <p:nvPr/>
        </p:nvSpPr>
        <p:spPr>
          <a:xfrm>
            <a:off x="227125" y="1556900"/>
            <a:ext cx="7873800" cy="18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Char char="●"/>
            </a:pPr>
            <a:r>
              <a:rPr lang="en-US" sz="2800">
                <a:latin typeface="Lato"/>
                <a:ea typeface="Lato"/>
                <a:cs typeface="Lato"/>
                <a:sym typeface="Lato"/>
              </a:rPr>
              <a:t>10-15 seconds</a:t>
            </a:r>
            <a:endParaRPr sz="2800"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Char char="●"/>
            </a:pPr>
            <a:r>
              <a:rPr lang="en-US" sz="2800">
                <a:latin typeface="Lato"/>
                <a:ea typeface="Lato"/>
                <a:cs typeface="Lato"/>
                <a:sym typeface="Lato"/>
              </a:rPr>
              <a:t>1-2.5 mins</a:t>
            </a:r>
            <a:endParaRPr sz="2800"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Char char="●"/>
            </a:pPr>
            <a:r>
              <a:rPr lang="en-US" sz="2800">
                <a:latin typeface="Lato"/>
                <a:ea typeface="Lato"/>
                <a:cs typeface="Lato"/>
                <a:sym typeface="Lato"/>
              </a:rPr>
              <a:t>4-6 mins</a:t>
            </a:r>
            <a:endParaRPr sz="2800"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Char char="●"/>
            </a:pPr>
            <a:r>
              <a:rPr lang="en-US" sz="2800">
                <a:latin typeface="Lato"/>
                <a:ea typeface="Lato"/>
                <a:cs typeface="Lato"/>
                <a:sym typeface="Lato"/>
              </a:rPr>
              <a:t>10 mins</a:t>
            </a:r>
            <a:endParaRPr sz="28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51"/>
          <p:cNvSpPr txBox="1"/>
          <p:nvPr/>
        </p:nvSpPr>
        <p:spPr>
          <a:xfrm>
            <a:off x="58500" y="122700"/>
            <a:ext cx="90270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latin typeface="Raleway"/>
                <a:ea typeface="Raleway"/>
                <a:cs typeface="Raleway"/>
                <a:sym typeface="Raleway"/>
              </a:rPr>
              <a:t>How long on average does it take for a recruiter to make a decision on a CV?</a:t>
            </a:r>
            <a:endParaRPr sz="38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0" name="Google Shape;290;p51"/>
          <p:cNvSpPr txBox="1"/>
          <p:nvPr/>
        </p:nvSpPr>
        <p:spPr>
          <a:xfrm>
            <a:off x="227125" y="1556900"/>
            <a:ext cx="7873800" cy="18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8227"/>
              </a:buClr>
              <a:buSzPts val="2800"/>
              <a:buFont typeface="Lato"/>
              <a:buChar char="●"/>
            </a:pPr>
            <a:r>
              <a:rPr lang="en-US" sz="2800" b="1">
                <a:solidFill>
                  <a:srgbClr val="4E8227"/>
                </a:solidFill>
                <a:latin typeface="Lato"/>
                <a:ea typeface="Lato"/>
                <a:cs typeface="Lato"/>
                <a:sym typeface="Lato"/>
              </a:rPr>
              <a:t>10-15 seconds</a:t>
            </a:r>
            <a:endParaRPr sz="2800" b="1">
              <a:solidFill>
                <a:srgbClr val="4E822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Char char="●"/>
            </a:pPr>
            <a:r>
              <a:rPr lang="en-US" sz="2800">
                <a:latin typeface="Lato"/>
                <a:ea typeface="Lato"/>
                <a:cs typeface="Lato"/>
                <a:sym typeface="Lato"/>
              </a:rPr>
              <a:t>1-2.5 mins</a:t>
            </a:r>
            <a:endParaRPr sz="2800"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Char char="●"/>
            </a:pPr>
            <a:r>
              <a:rPr lang="en-US" sz="2800">
                <a:latin typeface="Lato"/>
                <a:ea typeface="Lato"/>
                <a:cs typeface="Lato"/>
                <a:sym typeface="Lato"/>
              </a:rPr>
              <a:t>4-6 mins</a:t>
            </a:r>
            <a:endParaRPr sz="2800"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Char char="●"/>
            </a:pPr>
            <a:r>
              <a:rPr lang="en-US" sz="2800">
                <a:latin typeface="Lato"/>
                <a:ea typeface="Lato"/>
                <a:cs typeface="Lato"/>
                <a:sym typeface="Lato"/>
              </a:rPr>
              <a:t>10 mins</a:t>
            </a:r>
            <a:endParaRPr sz="28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2"/>
          <p:cNvSpPr txBox="1"/>
          <p:nvPr/>
        </p:nvSpPr>
        <p:spPr>
          <a:xfrm>
            <a:off x="58500" y="140900"/>
            <a:ext cx="9027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Raleway"/>
                <a:ea typeface="Raleway"/>
                <a:cs typeface="Raleway"/>
                <a:sym typeface="Raleway"/>
              </a:rPr>
              <a:t>How many people don’t know how to write a CV correctly?</a:t>
            </a:r>
            <a:endParaRPr sz="40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7" name="Google Shape;297;p52"/>
          <p:cNvSpPr txBox="1"/>
          <p:nvPr/>
        </p:nvSpPr>
        <p:spPr>
          <a:xfrm>
            <a:off x="235700" y="1664400"/>
            <a:ext cx="7873800" cy="18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Char char="●"/>
            </a:pPr>
            <a:r>
              <a:rPr lang="en-US" sz="2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4/10</a:t>
            </a:r>
            <a:endParaRPr sz="2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Char char="●"/>
            </a:pPr>
            <a:r>
              <a:rPr lang="en-US" sz="2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6/10</a:t>
            </a:r>
            <a:endParaRPr sz="2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Char char="●"/>
            </a:pPr>
            <a:r>
              <a:rPr lang="en-US" sz="2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8/10</a:t>
            </a:r>
            <a:endParaRPr sz="2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53"/>
          <p:cNvSpPr txBox="1"/>
          <p:nvPr/>
        </p:nvSpPr>
        <p:spPr>
          <a:xfrm>
            <a:off x="58500" y="140900"/>
            <a:ext cx="9027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Raleway"/>
                <a:ea typeface="Raleway"/>
                <a:cs typeface="Raleway"/>
                <a:sym typeface="Raleway"/>
              </a:rPr>
              <a:t>How many people don’t know how to write a CV correctly?</a:t>
            </a:r>
            <a:endParaRPr sz="40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4" name="Google Shape;304;p53"/>
          <p:cNvSpPr txBox="1"/>
          <p:nvPr/>
        </p:nvSpPr>
        <p:spPr>
          <a:xfrm>
            <a:off x="235700" y="1664400"/>
            <a:ext cx="7873800" cy="18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Char char="●"/>
            </a:pPr>
            <a:r>
              <a:rPr lang="en-US" sz="2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4/10</a:t>
            </a:r>
            <a:endParaRPr sz="2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E8227"/>
              </a:buClr>
              <a:buSzPts val="2800"/>
              <a:buFont typeface="Lato"/>
              <a:buChar char="●"/>
            </a:pPr>
            <a:r>
              <a:rPr lang="en-US" sz="2800" b="1">
                <a:solidFill>
                  <a:srgbClr val="4E8227"/>
                </a:solidFill>
                <a:latin typeface="Lato"/>
                <a:ea typeface="Lato"/>
                <a:cs typeface="Lato"/>
                <a:sym typeface="Lato"/>
              </a:rPr>
              <a:t>6/10</a:t>
            </a:r>
            <a:endParaRPr sz="2800" b="1">
              <a:solidFill>
                <a:srgbClr val="4E822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Char char="●"/>
            </a:pPr>
            <a:r>
              <a:rPr lang="en-US" sz="2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8/10</a:t>
            </a:r>
            <a:endParaRPr sz="2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51306"/>
            <a:ext cx="9144003" cy="1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4"/>
          <p:cNvSpPr txBox="1"/>
          <p:nvPr/>
        </p:nvSpPr>
        <p:spPr>
          <a:xfrm>
            <a:off x="0" y="1555800"/>
            <a:ext cx="91440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4E8227"/>
                </a:solidFill>
                <a:latin typeface="Raleway"/>
                <a:ea typeface="Raleway"/>
                <a:cs typeface="Raleway"/>
                <a:sym typeface="Raleway"/>
              </a:rPr>
              <a:t>Brainstorm!</a:t>
            </a:r>
            <a:endParaRPr sz="40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Raleway"/>
                <a:ea typeface="Raleway"/>
                <a:cs typeface="Raleway"/>
                <a:sym typeface="Raleway"/>
              </a:rPr>
              <a:t>So what do you need to consider when writing a </a:t>
            </a:r>
            <a:r>
              <a:rPr lang="en-US" sz="4000" b="1">
                <a:solidFill>
                  <a:srgbClr val="4E8227"/>
                </a:solidFill>
                <a:latin typeface="Raleway"/>
                <a:ea typeface="Raleway"/>
                <a:cs typeface="Raleway"/>
                <a:sym typeface="Raleway"/>
              </a:rPr>
              <a:t>CV?</a:t>
            </a:r>
            <a:endParaRPr sz="4000" b="1">
              <a:solidFill>
                <a:srgbClr val="4E822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11" name="Google Shape;311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325" y="0"/>
            <a:ext cx="1851675" cy="231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851675" cy="231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0"/>
            <a:ext cx="9071925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0"/>
            <a:ext cx="9071925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0"/>
            <a:ext cx="9071925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0600" y="1873175"/>
            <a:ext cx="4385701" cy="212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800" y="2121900"/>
            <a:ext cx="1561000" cy="162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08100" y="2197263"/>
            <a:ext cx="1350900" cy="147532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58"/>
          <p:cNvSpPr txBox="1"/>
          <p:nvPr/>
        </p:nvSpPr>
        <p:spPr>
          <a:xfrm>
            <a:off x="357800" y="479250"/>
            <a:ext cx="82014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aleway"/>
                <a:ea typeface="Raleway"/>
                <a:cs typeface="Raleway"/>
                <a:sym typeface="Raleway"/>
              </a:rPr>
              <a:t>How confident do you feel now about writing a </a:t>
            </a:r>
            <a:r>
              <a:rPr lang="en-US" sz="3000" b="1">
                <a:solidFill>
                  <a:srgbClr val="4A8325"/>
                </a:solidFill>
                <a:latin typeface="Raleway"/>
                <a:ea typeface="Raleway"/>
                <a:cs typeface="Raleway"/>
                <a:sym typeface="Raleway"/>
              </a:rPr>
              <a:t>Personal Statement/CV</a:t>
            </a:r>
            <a:r>
              <a:rPr lang="en-US" sz="3000">
                <a:latin typeface="Raleway"/>
                <a:ea typeface="Raleway"/>
                <a:cs typeface="Raleway"/>
                <a:sym typeface="Raleway"/>
              </a:rPr>
              <a:t>?</a:t>
            </a:r>
            <a:endParaRPr sz="30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Session 1 Video">
            <a:hlinkClick r:id="" action="ppaction://media"/>
            <a:extLst>
              <a:ext uri="{FF2B5EF4-FFF2-40B4-BE49-F238E27FC236}">
                <a16:creationId xmlns:a16="http://schemas.microsoft.com/office/drawing/2014/main" id="{2EB48C63-004C-1DA5-8B0A-F8F3660AC0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4"/>
          <a:srcRect t="2489"/>
          <a:stretch/>
        </p:blipFill>
        <p:spPr>
          <a:xfrm>
            <a:off x="0" y="128016"/>
            <a:ext cx="9103540" cy="5015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7" cy="5143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7" cy="5143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/>
        </p:nvSpPr>
        <p:spPr>
          <a:xfrm>
            <a:off x="1728150" y="1555800"/>
            <a:ext cx="56877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latin typeface="Raleway"/>
                <a:ea typeface="Raleway"/>
                <a:cs typeface="Raleway"/>
                <a:sym typeface="Raleway"/>
              </a:rPr>
              <a:t>What is your </a:t>
            </a:r>
            <a:r>
              <a:rPr lang="en-US" sz="6000" b="1">
                <a:solidFill>
                  <a:srgbClr val="A0281F"/>
                </a:solidFill>
                <a:latin typeface="Raleway"/>
                <a:ea typeface="Raleway"/>
                <a:cs typeface="Raleway"/>
                <a:sym typeface="Raleway"/>
              </a:rPr>
              <a:t>Dream Job?</a:t>
            </a:r>
            <a:endParaRPr sz="6000" b="1">
              <a:solidFill>
                <a:srgbClr val="A0281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43" name="Google Shape;143;p26"/>
          <p:cNvPicPr preferRelativeResize="0"/>
          <p:nvPr/>
        </p:nvPicPr>
        <p:blipFill rotWithShape="1">
          <a:blip r:embed="rId3">
            <a:alphaModFix/>
          </a:blip>
          <a:srcRect l="2498" t="11308" r="2849" b="18496"/>
          <a:stretch/>
        </p:blipFill>
        <p:spPr>
          <a:xfrm>
            <a:off x="388938" y="341325"/>
            <a:ext cx="8366126" cy="8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7" cy="5143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358" cy="5143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2657</TotalTime>
  <Words>345</Words>
  <Application>Microsoft Macintosh PowerPoint</Application>
  <PresentationFormat>On-screen Show (16:9)</PresentationFormat>
  <Paragraphs>49</Paragraphs>
  <Slides>39</Slides>
  <Notes>39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Raleway</vt:lpstr>
      <vt:lpstr>Arial</vt:lpstr>
      <vt:lpstr>Calibri</vt:lpstr>
      <vt:lpstr>Lato</vt:lpstr>
      <vt:lpstr>Swiss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David Woollcombe</cp:lastModifiedBy>
  <cp:revision>1</cp:revision>
  <dcterms:modified xsi:type="dcterms:W3CDTF">2024-05-23T04:52:23Z</dcterms:modified>
</cp:coreProperties>
</file>